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57" r:id="rId5"/>
    <p:sldId id="259" r:id="rId6"/>
    <p:sldId id="260" r:id="rId7"/>
    <p:sldId id="262" r:id="rId8"/>
    <p:sldId id="269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6F3D-5BBB-437A-BD85-B606E095E3B9}" type="datetimeFigureOut">
              <a:rPr lang="en-TT" smtClean="0"/>
              <a:t>02/12/2014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0EBC-1E16-452E-B15D-3E72F37EAEBF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083842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6F3D-5BBB-437A-BD85-B606E095E3B9}" type="datetimeFigureOut">
              <a:rPr lang="en-TT" smtClean="0"/>
              <a:t>02/12/2014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0EBC-1E16-452E-B15D-3E72F37EAEBF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33623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6F3D-5BBB-437A-BD85-B606E095E3B9}" type="datetimeFigureOut">
              <a:rPr lang="en-TT" smtClean="0"/>
              <a:t>02/12/2014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0EBC-1E16-452E-B15D-3E72F37EAEBF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23520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6F3D-5BBB-437A-BD85-B606E095E3B9}" type="datetimeFigureOut">
              <a:rPr lang="en-TT" smtClean="0"/>
              <a:t>02/12/2014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0EBC-1E16-452E-B15D-3E72F37EAEBF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153993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6F3D-5BBB-437A-BD85-B606E095E3B9}" type="datetimeFigureOut">
              <a:rPr lang="en-TT" smtClean="0"/>
              <a:t>02/12/2014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0EBC-1E16-452E-B15D-3E72F37EAEBF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142034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6F3D-5BBB-437A-BD85-B606E095E3B9}" type="datetimeFigureOut">
              <a:rPr lang="en-TT" smtClean="0"/>
              <a:t>02/12/2014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0EBC-1E16-452E-B15D-3E72F37EAEBF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50341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6F3D-5BBB-437A-BD85-B606E095E3B9}" type="datetimeFigureOut">
              <a:rPr lang="en-TT" smtClean="0"/>
              <a:t>02/12/2014</a:t>
            </a:fld>
            <a:endParaRPr lang="en-T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0EBC-1E16-452E-B15D-3E72F37EAEBF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53893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6F3D-5BBB-437A-BD85-B606E095E3B9}" type="datetimeFigureOut">
              <a:rPr lang="en-TT" smtClean="0"/>
              <a:t>02/12/2014</a:t>
            </a:fld>
            <a:endParaRPr lang="en-T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0EBC-1E16-452E-B15D-3E72F37EAEBF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126218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6F3D-5BBB-437A-BD85-B606E095E3B9}" type="datetimeFigureOut">
              <a:rPr lang="en-TT" smtClean="0"/>
              <a:t>02/12/2014</a:t>
            </a:fld>
            <a:endParaRPr lang="en-T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0EBC-1E16-452E-B15D-3E72F37EAEBF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137400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6F3D-5BBB-437A-BD85-B606E095E3B9}" type="datetimeFigureOut">
              <a:rPr lang="en-TT" smtClean="0"/>
              <a:t>02/12/2014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0EBC-1E16-452E-B15D-3E72F37EAEBF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0942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6F3D-5BBB-437A-BD85-B606E095E3B9}" type="datetimeFigureOut">
              <a:rPr lang="en-TT" smtClean="0"/>
              <a:t>02/12/2014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0EBC-1E16-452E-B15D-3E72F37EAEBF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56405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76F3D-5BBB-437A-BD85-B606E095E3B9}" type="datetimeFigureOut">
              <a:rPr lang="en-TT" smtClean="0"/>
              <a:t>02/12/2014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E0EBC-1E16-452E-B15D-3E72F37EAEBF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75318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TT" b="1" dirty="0">
                <a:solidFill>
                  <a:schemeClr val="bg1"/>
                </a:solidFill>
              </a:rPr>
              <a:t>Relationship between Land Use and </a:t>
            </a:r>
            <a:r>
              <a:rPr lang="en-TT" b="1" dirty="0" smtClean="0">
                <a:solidFill>
                  <a:schemeClr val="bg1"/>
                </a:solidFill>
              </a:rPr>
              <a:t>Transportation</a:t>
            </a:r>
            <a:endParaRPr lang="en-TT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TT" b="1" dirty="0"/>
              <a:t>b</a:t>
            </a:r>
            <a:r>
              <a:rPr lang="en-TT" b="1" dirty="0" smtClean="0"/>
              <a:t>y Rae J. Furlonge</a:t>
            </a:r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383678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b="1" dirty="0" smtClean="0">
                <a:solidFill>
                  <a:schemeClr val="bg1"/>
                </a:solidFill>
              </a:rPr>
              <a:t>Zones and Centroids</a:t>
            </a:r>
            <a:endParaRPr lang="en-T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TT" dirty="0" smtClean="0">
                <a:solidFill>
                  <a:schemeClr val="bg1"/>
                </a:solidFill>
              </a:rPr>
              <a:t>Zones are represented in modelling as if all their attributes and properties were concentrated in a single point called the zone centroid. This notional spot is best thought of as floating in space and not physically on any location on a map. </a:t>
            </a:r>
          </a:p>
          <a:p>
            <a:r>
              <a:rPr lang="en-TT" dirty="0" smtClean="0">
                <a:solidFill>
                  <a:schemeClr val="bg1"/>
                </a:solidFill>
              </a:rPr>
              <a:t>Centroids are attached to the network through centroid connectors representing the average costs (time, distance) of joining the transport system for trips with origin or destination in that zone.</a:t>
            </a:r>
          </a:p>
          <a:p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69291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b="1" dirty="0" smtClean="0">
                <a:solidFill>
                  <a:schemeClr val="bg1"/>
                </a:solidFill>
              </a:rPr>
              <a:t>Other Definitions</a:t>
            </a:r>
            <a:endParaRPr lang="en-TT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TT" dirty="0" smtClean="0">
                <a:solidFill>
                  <a:schemeClr val="bg1"/>
                </a:solidFill>
              </a:rPr>
              <a:t>Policies direct the effort of the transportation sector towards defined objectives, for example to promote economic growth and to improve safety.</a:t>
            </a:r>
          </a:p>
          <a:p>
            <a:r>
              <a:rPr lang="en-TT" dirty="0" smtClean="0">
                <a:solidFill>
                  <a:schemeClr val="bg1"/>
                </a:solidFill>
              </a:rPr>
              <a:t>Strategies organise the way that policies are implemented, and seek to ensure that actions are complementary rather than contradictory.</a:t>
            </a:r>
          </a:p>
          <a:p>
            <a:r>
              <a:rPr lang="en-TT" dirty="0" smtClean="0">
                <a:solidFill>
                  <a:schemeClr val="bg1"/>
                </a:solidFill>
              </a:rPr>
              <a:t>Modelling is any form of computer based-representation of the transport </a:t>
            </a:r>
            <a:r>
              <a:rPr lang="en-TT" dirty="0" err="1" smtClean="0">
                <a:solidFill>
                  <a:schemeClr val="bg1"/>
                </a:solidFill>
              </a:rPr>
              <a:t>ation</a:t>
            </a:r>
            <a:r>
              <a:rPr lang="en-TT" dirty="0" smtClean="0">
                <a:solidFill>
                  <a:schemeClr val="bg1"/>
                </a:solidFill>
              </a:rPr>
              <a:t> system that includes a forecasting and future options testing capability.</a:t>
            </a:r>
          </a:p>
          <a:p>
            <a:r>
              <a:rPr lang="en-TT" dirty="0" smtClean="0">
                <a:solidFill>
                  <a:schemeClr val="bg1"/>
                </a:solidFill>
              </a:rPr>
              <a:t>Models are simplified representations of reality and therefore, only make a partial contribution to the decision making processes associated with policy and strategy development.</a:t>
            </a:r>
          </a:p>
          <a:p>
            <a:endParaRPr lang="en-T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77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b="1" dirty="0" smtClean="0">
                <a:solidFill>
                  <a:schemeClr val="bg1"/>
                </a:solidFill>
              </a:rPr>
              <a:t>Other Definitions</a:t>
            </a:r>
            <a:endParaRPr lang="en-TT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T" dirty="0" smtClean="0">
                <a:solidFill>
                  <a:schemeClr val="bg1"/>
                </a:solidFill>
              </a:rPr>
              <a:t>Land Use Density: Persons </a:t>
            </a:r>
            <a:r>
              <a:rPr lang="en-TT" dirty="0">
                <a:solidFill>
                  <a:schemeClr val="bg1"/>
                </a:solidFill>
              </a:rPr>
              <a:t>or jobs per unit of land area (acre or hectare).</a:t>
            </a:r>
          </a:p>
          <a:p>
            <a:r>
              <a:rPr lang="en-TT" dirty="0" smtClean="0">
                <a:solidFill>
                  <a:schemeClr val="bg1"/>
                </a:solidFill>
              </a:rPr>
              <a:t>Land Use Mix: </a:t>
            </a:r>
            <a:r>
              <a:rPr lang="en-TT" dirty="0">
                <a:solidFill>
                  <a:schemeClr val="bg1"/>
                </a:solidFill>
              </a:rPr>
              <a:t>Proximity between different land uses </a:t>
            </a:r>
            <a:r>
              <a:rPr lang="en-TT" dirty="0" smtClean="0">
                <a:solidFill>
                  <a:schemeClr val="bg1"/>
                </a:solidFill>
              </a:rPr>
              <a:t>(e.g., housing</a:t>
            </a:r>
            <a:r>
              <a:rPr lang="en-TT" dirty="0">
                <a:solidFill>
                  <a:schemeClr val="bg1"/>
                </a:solidFill>
              </a:rPr>
              <a:t>, commercial, institutional)</a:t>
            </a:r>
          </a:p>
          <a:p>
            <a:r>
              <a:rPr lang="en-TT" dirty="0" smtClean="0">
                <a:solidFill>
                  <a:schemeClr val="bg1"/>
                </a:solidFill>
              </a:rPr>
              <a:t>Land Use </a:t>
            </a:r>
            <a:r>
              <a:rPr lang="en-TT" dirty="0" err="1" smtClean="0">
                <a:solidFill>
                  <a:schemeClr val="bg1"/>
                </a:solidFill>
              </a:rPr>
              <a:t>Centredness</a:t>
            </a:r>
            <a:r>
              <a:rPr lang="en-TT" dirty="0" smtClean="0">
                <a:solidFill>
                  <a:schemeClr val="bg1"/>
                </a:solidFill>
              </a:rPr>
              <a:t> </a:t>
            </a:r>
            <a:r>
              <a:rPr lang="en-TT" dirty="0">
                <a:solidFill>
                  <a:schemeClr val="bg1"/>
                </a:solidFill>
              </a:rPr>
              <a:t>(centricity</a:t>
            </a:r>
            <a:r>
              <a:rPr lang="en-TT" dirty="0" smtClean="0">
                <a:solidFill>
                  <a:schemeClr val="bg1"/>
                </a:solidFill>
              </a:rPr>
              <a:t>): </a:t>
            </a:r>
            <a:r>
              <a:rPr lang="en-TT" dirty="0">
                <a:solidFill>
                  <a:schemeClr val="bg1"/>
                </a:solidFill>
              </a:rPr>
              <a:t>Portion of jobs and other activities in central </a:t>
            </a:r>
            <a:r>
              <a:rPr lang="en-TT" dirty="0" smtClean="0">
                <a:solidFill>
                  <a:schemeClr val="bg1"/>
                </a:solidFill>
              </a:rPr>
              <a:t>business districts </a:t>
            </a:r>
            <a:r>
              <a:rPr lang="en-TT" dirty="0">
                <a:solidFill>
                  <a:schemeClr val="bg1"/>
                </a:solidFill>
              </a:rPr>
              <a:t>(e.g., downtowns)</a:t>
            </a:r>
          </a:p>
          <a:p>
            <a:endParaRPr lang="en-T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87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TT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634" y="260648"/>
            <a:ext cx="7168765" cy="636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228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b="1" dirty="0" smtClean="0">
                <a:solidFill>
                  <a:schemeClr val="bg1"/>
                </a:solidFill>
              </a:rPr>
              <a:t>Need for Land Use Planning</a:t>
            </a:r>
            <a:endParaRPr lang="en-TT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Land being a finite commodity it is now generally understood that its use cannot be left to a state of laissez-faire.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Land that is </a:t>
            </a:r>
            <a:r>
              <a:rPr lang="en-US" dirty="0">
                <a:solidFill>
                  <a:schemeClr val="bg1"/>
                </a:solidFill>
              </a:rPr>
              <a:t>good for </a:t>
            </a:r>
            <a:r>
              <a:rPr lang="en-US" dirty="0" smtClean="0">
                <a:solidFill>
                  <a:schemeClr val="bg1"/>
                </a:solidFill>
              </a:rPr>
              <a:t>use </a:t>
            </a:r>
            <a:r>
              <a:rPr lang="en-US" dirty="0">
                <a:solidFill>
                  <a:schemeClr val="bg1"/>
                </a:solidFill>
              </a:rPr>
              <a:t>by an individual or an organization or an institution may not necessarily be the use which is in the best interest of the community and its constituent members as a whole. </a:t>
            </a:r>
            <a:endParaRPr lang="en-T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94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b="1" dirty="0" smtClean="0">
                <a:solidFill>
                  <a:schemeClr val="bg1"/>
                </a:solidFill>
              </a:rPr>
              <a:t>Sustainable Transportation</a:t>
            </a:r>
            <a:endParaRPr lang="en-TT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T" dirty="0">
                <a:solidFill>
                  <a:schemeClr val="bg1"/>
                </a:solidFill>
              </a:rPr>
              <a:t>Sustainable transportation is about moving more easily and driving less. </a:t>
            </a:r>
            <a:endParaRPr lang="en-TT" dirty="0" smtClean="0">
              <a:solidFill>
                <a:schemeClr val="bg1"/>
              </a:solidFill>
            </a:endParaRPr>
          </a:p>
          <a:p>
            <a:r>
              <a:rPr lang="en-TT" dirty="0" smtClean="0">
                <a:solidFill>
                  <a:schemeClr val="bg1"/>
                </a:solidFill>
              </a:rPr>
              <a:t>It </a:t>
            </a:r>
            <a:r>
              <a:rPr lang="en-TT" dirty="0">
                <a:solidFill>
                  <a:schemeClr val="bg1"/>
                </a:solidFill>
              </a:rPr>
              <a:t>means providing more mobility options to more </a:t>
            </a:r>
            <a:r>
              <a:rPr lang="en-TT" dirty="0" smtClean="0">
                <a:solidFill>
                  <a:schemeClr val="bg1"/>
                </a:solidFill>
              </a:rPr>
              <a:t>people.</a:t>
            </a:r>
          </a:p>
          <a:p>
            <a:r>
              <a:rPr lang="en-TT" dirty="0" smtClean="0">
                <a:solidFill>
                  <a:schemeClr val="bg1"/>
                </a:solidFill>
              </a:rPr>
              <a:t>It means providing greater </a:t>
            </a:r>
            <a:r>
              <a:rPr lang="en-TT" dirty="0">
                <a:solidFill>
                  <a:schemeClr val="bg1"/>
                </a:solidFill>
              </a:rPr>
              <a:t>connectivity between the places need to get to. </a:t>
            </a:r>
          </a:p>
        </p:txBody>
      </p:sp>
    </p:spTree>
    <p:extLst>
      <p:ext uri="{BB962C8B-B14F-4D97-AF65-F5344CB8AC3E}">
        <p14:creationId xmlns:p14="http://schemas.microsoft.com/office/powerpoint/2010/main" val="294722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TT" b="1" dirty="0" smtClean="0">
                <a:solidFill>
                  <a:schemeClr val="bg1"/>
                </a:solidFill>
              </a:rPr>
              <a:t>State Role in Land Use Activities</a:t>
            </a:r>
            <a:endParaRPr lang="en-TT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TT" dirty="0" smtClean="0">
                <a:solidFill>
                  <a:schemeClr val="bg1"/>
                </a:solidFill>
              </a:rPr>
              <a:t>Responsible for land use planning and zoning (T&amp;CPD)</a:t>
            </a:r>
          </a:p>
          <a:p>
            <a:r>
              <a:rPr lang="en-TT" dirty="0" smtClean="0">
                <a:solidFill>
                  <a:schemeClr val="bg1"/>
                </a:solidFill>
              </a:rPr>
              <a:t>Responsible for land use development control  (T&amp;CPD) through (a) development impact – assurance of sufficient infrastructure, and (b) environmental impact</a:t>
            </a:r>
          </a:p>
          <a:p>
            <a:r>
              <a:rPr lang="en-TT" dirty="0" smtClean="0">
                <a:solidFill>
                  <a:schemeClr val="bg1"/>
                </a:solidFill>
              </a:rPr>
              <a:t>Access management (Highways Division) – ranges from Unlimited access (following guidelines) to Limiting road capacity expansion to designated areas</a:t>
            </a:r>
            <a:endParaRPr lang="en-T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23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b="1" dirty="0" smtClean="0">
                <a:solidFill>
                  <a:schemeClr val="bg1"/>
                </a:solidFill>
              </a:rPr>
              <a:t>Mobility</a:t>
            </a:r>
            <a:endParaRPr lang="en-TT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T" dirty="0" smtClean="0">
                <a:solidFill>
                  <a:schemeClr val="bg1"/>
                </a:solidFill>
              </a:rPr>
              <a:t>Mobility refers to how frequently you travel</a:t>
            </a:r>
          </a:p>
          <a:p>
            <a:r>
              <a:rPr lang="en-TT" dirty="0" smtClean="0">
                <a:solidFill>
                  <a:schemeClr val="bg1"/>
                </a:solidFill>
              </a:rPr>
              <a:t>It is commonly measured as the product of the number of persons or vehicles and their distances travelled. </a:t>
            </a:r>
            <a:endParaRPr lang="en-T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68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b="1" dirty="0" smtClean="0">
                <a:solidFill>
                  <a:schemeClr val="bg1"/>
                </a:solidFill>
              </a:rPr>
              <a:t>Accessibility</a:t>
            </a:r>
            <a:endParaRPr lang="en-TT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TT" dirty="0" smtClean="0">
                <a:solidFill>
                  <a:schemeClr val="bg1"/>
                </a:solidFill>
              </a:rPr>
              <a:t>Accessibility refers to how easily you travel between land use activities, or the overall difficulty in getting from an origin to a destination. </a:t>
            </a:r>
          </a:p>
          <a:p>
            <a:r>
              <a:rPr lang="en-TT" dirty="0" smtClean="0">
                <a:solidFill>
                  <a:schemeClr val="bg1"/>
                </a:solidFill>
              </a:rPr>
              <a:t>It is a measure of the degree of connectivity of a particular location to/from other locations</a:t>
            </a:r>
          </a:p>
          <a:p>
            <a:r>
              <a:rPr lang="en-TT" dirty="0" smtClean="0">
                <a:solidFill>
                  <a:schemeClr val="bg1"/>
                </a:solidFill>
              </a:rPr>
              <a:t>While both terms are important, the latter estimates land-use–transportation connectivity and so is a more important measure in determining transportation policy.</a:t>
            </a:r>
            <a:endParaRPr lang="en-T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66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b="1" dirty="0" smtClean="0">
                <a:solidFill>
                  <a:schemeClr val="bg1"/>
                </a:solidFill>
              </a:rPr>
              <a:t>Degree of Connectivity</a:t>
            </a:r>
            <a:endParaRPr lang="en-TT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TT" dirty="0">
                <a:solidFill>
                  <a:schemeClr val="bg1"/>
                </a:solidFill>
              </a:rPr>
              <a:t>Mathematically, accessibility of a geographical zone </a:t>
            </a:r>
            <a:r>
              <a:rPr lang="en-TT" i="1" dirty="0" err="1">
                <a:solidFill>
                  <a:schemeClr val="bg1"/>
                </a:solidFill>
              </a:rPr>
              <a:t>i</a:t>
            </a:r>
            <a:r>
              <a:rPr lang="en-TT" dirty="0">
                <a:solidFill>
                  <a:schemeClr val="bg1"/>
                </a:solidFill>
              </a:rPr>
              <a:t> for a specific activity is the summation of the product of the attraction of zone </a:t>
            </a:r>
            <a:r>
              <a:rPr lang="en-TT" i="1" dirty="0">
                <a:solidFill>
                  <a:schemeClr val="bg1"/>
                </a:solidFill>
              </a:rPr>
              <a:t>j</a:t>
            </a:r>
            <a:r>
              <a:rPr lang="en-TT" dirty="0">
                <a:solidFill>
                  <a:schemeClr val="bg1"/>
                </a:solidFill>
              </a:rPr>
              <a:t> and the deterrence expression due to the cost of travel between zones </a:t>
            </a:r>
            <a:r>
              <a:rPr lang="en-TT" i="1" dirty="0" err="1">
                <a:solidFill>
                  <a:schemeClr val="bg1"/>
                </a:solidFill>
              </a:rPr>
              <a:t>i</a:t>
            </a:r>
            <a:r>
              <a:rPr lang="en-TT" dirty="0">
                <a:solidFill>
                  <a:schemeClr val="bg1"/>
                </a:solidFill>
              </a:rPr>
              <a:t> and </a:t>
            </a:r>
            <a:r>
              <a:rPr lang="en-TT" i="1" dirty="0">
                <a:solidFill>
                  <a:schemeClr val="bg1"/>
                </a:solidFill>
              </a:rPr>
              <a:t>j</a:t>
            </a:r>
            <a:r>
              <a:rPr lang="en-TT" dirty="0">
                <a:solidFill>
                  <a:schemeClr val="bg1"/>
                </a:solidFill>
              </a:rPr>
              <a:t>. </a:t>
            </a:r>
            <a:endParaRPr lang="en-TT" dirty="0" smtClean="0">
              <a:solidFill>
                <a:schemeClr val="bg1"/>
              </a:solidFill>
            </a:endParaRPr>
          </a:p>
          <a:p>
            <a:r>
              <a:rPr lang="en-TT" dirty="0" smtClean="0">
                <a:solidFill>
                  <a:schemeClr val="bg1"/>
                </a:solidFill>
              </a:rPr>
              <a:t>Attraction </a:t>
            </a:r>
            <a:r>
              <a:rPr lang="en-TT" dirty="0">
                <a:solidFill>
                  <a:schemeClr val="bg1"/>
                </a:solidFill>
              </a:rPr>
              <a:t>in zone </a:t>
            </a:r>
            <a:r>
              <a:rPr lang="en-TT" i="1" dirty="0">
                <a:solidFill>
                  <a:schemeClr val="bg1"/>
                </a:solidFill>
              </a:rPr>
              <a:t>j</a:t>
            </a:r>
            <a:r>
              <a:rPr lang="en-TT" dirty="0">
                <a:solidFill>
                  <a:schemeClr val="bg1"/>
                </a:solidFill>
              </a:rPr>
              <a:t> is typically the measure of activity in zone </a:t>
            </a:r>
            <a:r>
              <a:rPr lang="en-TT" i="1" dirty="0">
                <a:solidFill>
                  <a:schemeClr val="bg1"/>
                </a:solidFill>
              </a:rPr>
              <a:t>j</a:t>
            </a:r>
            <a:r>
              <a:rPr lang="en-TT" dirty="0">
                <a:solidFill>
                  <a:schemeClr val="bg1"/>
                </a:solidFill>
              </a:rPr>
              <a:t>, such as the number of jobs, or people, etc. Cost of travel is usually the travel time between zones </a:t>
            </a:r>
            <a:r>
              <a:rPr lang="en-TT" i="1" dirty="0" err="1">
                <a:solidFill>
                  <a:schemeClr val="bg1"/>
                </a:solidFill>
              </a:rPr>
              <a:t>i</a:t>
            </a:r>
            <a:r>
              <a:rPr lang="en-TT" dirty="0">
                <a:solidFill>
                  <a:schemeClr val="bg1"/>
                </a:solidFill>
              </a:rPr>
              <a:t> and </a:t>
            </a:r>
            <a:r>
              <a:rPr lang="en-TT" i="1" dirty="0">
                <a:solidFill>
                  <a:schemeClr val="bg1"/>
                </a:solidFill>
              </a:rPr>
              <a:t>j</a:t>
            </a:r>
            <a:r>
              <a:rPr lang="en-TT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766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TT" altLang="en-US" b="1" dirty="0">
                <a:solidFill>
                  <a:schemeClr val="bg1"/>
                </a:solidFill>
              </a:rPr>
              <a:t>Accessibility Models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56388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A</a:t>
            </a:r>
            <a:r>
              <a:rPr lang="en-US" altLang="en-US" baseline="-25000" dirty="0">
                <a:solidFill>
                  <a:schemeClr val="bg1"/>
                </a:solidFill>
              </a:rPr>
              <a:t>i </a:t>
            </a:r>
            <a:r>
              <a:rPr lang="en-US" altLang="en-US" dirty="0">
                <a:solidFill>
                  <a:schemeClr val="bg1"/>
                </a:solidFill>
              </a:rPr>
              <a:t> = </a:t>
            </a:r>
            <a:r>
              <a:rPr lang="en-US" altLang="en-US" b="1" dirty="0">
                <a:solidFill>
                  <a:schemeClr val="bg1"/>
                </a:solidFill>
                <a:sym typeface="Symbol" pitchFamily="18" charset="2"/>
              </a:rPr>
              <a:t></a:t>
            </a:r>
            <a:r>
              <a:rPr lang="en-US" altLang="en-US" baseline="-25000" dirty="0">
                <a:solidFill>
                  <a:schemeClr val="bg1"/>
                </a:solidFill>
              </a:rPr>
              <a:t>j </a:t>
            </a:r>
            <a:r>
              <a:rPr lang="en-US" altLang="en-US" dirty="0">
                <a:solidFill>
                  <a:schemeClr val="bg1"/>
                </a:solidFill>
              </a:rPr>
              <a:t>(</a:t>
            </a:r>
            <a:r>
              <a:rPr lang="en-US" altLang="en-US" dirty="0" err="1">
                <a:solidFill>
                  <a:schemeClr val="bg1"/>
                </a:solidFill>
              </a:rPr>
              <a:t>W</a:t>
            </a:r>
            <a:r>
              <a:rPr lang="en-US" altLang="en-US" baseline="-25000" dirty="0" err="1">
                <a:solidFill>
                  <a:schemeClr val="bg1"/>
                </a:solidFill>
              </a:rPr>
              <a:t>j</a:t>
            </a:r>
            <a:r>
              <a:rPr lang="en-US" altLang="en-US" baseline="30000" dirty="0">
                <a:solidFill>
                  <a:schemeClr val="bg1"/>
                </a:solidFill>
                <a:sym typeface="UniversalMath1 BT" pitchFamily="18" charset="2"/>
              </a:rPr>
              <a:t></a:t>
            </a:r>
            <a:r>
              <a:rPr lang="en-US" altLang="en-US" dirty="0">
                <a:solidFill>
                  <a:schemeClr val="bg1"/>
                </a:solidFill>
                <a:sym typeface="UniversalMath1 BT" pitchFamily="18" charset="2"/>
              </a:rPr>
              <a:t>)</a:t>
            </a:r>
            <a:r>
              <a:rPr lang="en-US" altLang="en-US" dirty="0" err="1">
                <a:solidFill>
                  <a:schemeClr val="bg1"/>
                </a:solidFill>
              </a:rPr>
              <a:t>exp</a:t>
            </a:r>
            <a:r>
              <a:rPr lang="en-US" altLang="en-US" dirty="0">
                <a:solidFill>
                  <a:schemeClr val="bg1"/>
                </a:solidFill>
              </a:rPr>
              <a:t>(-</a:t>
            </a:r>
            <a:r>
              <a:rPr lang="en-US" altLang="en-US" dirty="0">
                <a:solidFill>
                  <a:schemeClr val="bg1"/>
                </a:solidFill>
                <a:cs typeface="Arial" charset="0"/>
                <a:sym typeface="UniversalMath1 BT" pitchFamily="18" charset="2"/>
              </a:rPr>
              <a:t></a:t>
            </a:r>
            <a:r>
              <a:rPr lang="en-US" altLang="en-US" dirty="0" err="1">
                <a:solidFill>
                  <a:schemeClr val="bg1"/>
                </a:solidFill>
              </a:rPr>
              <a:t>c</a:t>
            </a:r>
            <a:r>
              <a:rPr lang="en-US" altLang="en-US" baseline="-25000" dirty="0" err="1">
                <a:solidFill>
                  <a:schemeClr val="bg1"/>
                </a:solidFill>
              </a:rPr>
              <a:t>ij</a:t>
            </a:r>
            <a:r>
              <a:rPr lang="en-US" altLang="en-US" dirty="0">
                <a:solidFill>
                  <a:schemeClr val="bg1"/>
                </a:solidFill>
              </a:rPr>
              <a:t>)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	where A</a:t>
            </a:r>
            <a:r>
              <a:rPr lang="en-US" altLang="en-US" baseline="-25000" dirty="0">
                <a:solidFill>
                  <a:schemeClr val="bg1"/>
                </a:solidFill>
              </a:rPr>
              <a:t>i </a:t>
            </a:r>
            <a:r>
              <a:rPr lang="en-US" altLang="en-US" dirty="0">
                <a:solidFill>
                  <a:schemeClr val="bg1"/>
                </a:solidFill>
              </a:rPr>
              <a:t> is the origin accessibility index of zone </a:t>
            </a:r>
            <a:r>
              <a:rPr lang="en-US" altLang="en-US" dirty="0" err="1">
                <a:solidFill>
                  <a:schemeClr val="bg1"/>
                </a:solidFill>
              </a:rPr>
              <a:t>i</a:t>
            </a:r>
            <a:r>
              <a:rPr lang="en-US" altLang="en-US" dirty="0">
                <a:solidFill>
                  <a:schemeClr val="bg1"/>
                </a:solidFill>
              </a:rPr>
              <a:t> or the accessibility of zone </a:t>
            </a:r>
            <a:r>
              <a:rPr lang="en-US" altLang="en-US" dirty="0" err="1">
                <a:solidFill>
                  <a:schemeClr val="bg1"/>
                </a:solidFill>
              </a:rPr>
              <a:t>i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u="sng" dirty="0">
                <a:solidFill>
                  <a:schemeClr val="bg1"/>
                </a:solidFill>
              </a:rPr>
              <a:t>to</a:t>
            </a:r>
            <a:r>
              <a:rPr lang="en-US" altLang="en-US" dirty="0">
                <a:solidFill>
                  <a:schemeClr val="bg1"/>
                </a:solidFill>
              </a:rPr>
              <a:t> all other zones</a:t>
            </a:r>
          </a:p>
          <a:p>
            <a:pPr>
              <a:buFontTx/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r>
              <a:rPr lang="en-US" altLang="en-US" dirty="0" err="1">
                <a:solidFill>
                  <a:schemeClr val="bg1"/>
                </a:solidFill>
              </a:rPr>
              <a:t>B</a:t>
            </a:r>
            <a:r>
              <a:rPr lang="en-US" altLang="en-US" baseline="-25000" dirty="0" err="1">
                <a:solidFill>
                  <a:schemeClr val="bg1"/>
                </a:solidFill>
              </a:rPr>
              <a:t>j</a:t>
            </a:r>
            <a:r>
              <a:rPr lang="en-US" altLang="en-US" baseline="-250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 = </a:t>
            </a:r>
            <a:r>
              <a:rPr lang="en-US" altLang="en-US" b="1" dirty="0">
                <a:solidFill>
                  <a:schemeClr val="bg1"/>
                </a:solidFill>
                <a:sym typeface="Symbol" pitchFamily="18" charset="2"/>
              </a:rPr>
              <a:t></a:t>
            </a:r>
            <a:r>
              <a:rPr lang="en-US" altLang="en-US" baseline="-25000" dirty="0" err="1">
                <a:solidFill>
                  <a:schemeClr val="bg1"/>
                </a:solidFill>
              </a:rPr>
              <a:t>i</a:t>
            </a:r>
            <a:r>
              <a:rPr lang="en-US" altLang="en-US" dirty="0">
                <a:solidFill>
                  <a:schemeClr val="bg1"/>
                </a:solidFill>
              </a:rPr>
              <a:t>(W</a:t>
            </a:r>
            <a:r>
              <a:rPr lang="en-US" altLang="en-US" baseline="-25000" dirty="0">
                <a:solidFill>
                  <a:schemeClr val="bg1"/>
                </a:solidFill>
              </a:rPr>
              <a:t>i</a:t>
            </a:r>
            <a:r>
              <a:rPr lang="en-US" altLang="en-US" baseline="30000" dirty="0">
                <a:solidFill>
                  <a:schemeClr val="bg1"/>
                </a:solidFill>
                <a:sym typeface="UniversalMath1 BT" pitchFamily="18" charset="2"/>
              </a:rPr>
              <a:t></a:t>
            </a:r>
            <a:r>
              <a:rPr lang="en-US" altLang="en-US" dirty="0">
                <a:solidFill>
                  <a:schemeClr val="bg1"/>
                </a:solidFill>
                <a:sym typeface="UniversalMath1 BT" pitchFamily="18" charset="2"/>
              </a:rPr>
              <a:t>)</a:t>
            </a:r>
            <a:r>
              <a:rPr lang="en-US" altLang="en-US" dirty="0" err="1">
                <a:solidFill>
                  <a:schemeClr val="bg1"/>
                </a:solidFill>
              </a:rPr>
              <a:t>exp</a:t>
            </a:r>
            <a:r>
              <a:rPr lang="en-US" altLang="en-US" dirty="0">
                <a:solidFill>
                  <a:schemeClr val="bg1"/>
                </a:solidFill>
              </a:rPr>
              <a:t>(-</a:t>
            </a:r>
            <a:r>
              <a:rPr lang="en-US" altLang="en-US" dirty="0">
                <a:solidFill>
                  <a:schemeClr val="bg1"/>
                </a:solidFill>
                <a:cs typeface="Arial" charset="0"/>
                <a:sym typeface="UniversalMath1 BT" pitchFamily="18" charset="2"/>
              </a:rPr>
              <a:t></a:t>
            </a:r>
            <a:r>
              <a:rPr lang="en-US" altLang="en-US" dirty="0" err="1">
                <a:solidFill>
                  <a:schemeClr val="bg1"/>
                </a:solidFill>
              </a:rPr>
              <a:t>c</a:t>
            </a:r>
            <a:r>
              <a:rPr lang="en-US" altLang="en-US" baseline="-25000" dirty="0" err="1">
                <a:solidFill>
                  <a:schemeClr val="bg1"/>
                </a:solidFill>
              </a:rPr>
              <a:t>ij</a:t>
            </a:r>
            <a:r>
              <a:rPr lang="en-US" altLang="en-US" dirty="0">
                <a:solidFill>
                  <a:schemeClr val="bg1"/>
                </a:solidFill>
              </a:rPr>
              <a:t>)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	where </a:t>
            </a:r>
            <a:r>
              <a:rPr lang="en-US" altLang="en-US" dirty="0" err="1">
                <a:solidFill>
                  <a:schemeClr val="bg1"/>
                </a:solidFill>
              </a:rPr>
              <a:t>B</a:t>
            </a:r>
            <a:r>
              <a:rPr lang="en-US" altLang="en-US" baseline="-25000" dirty="0" err="1">
                <a:solidFill>
                  <a:schemeClr val="bg1"/>
                </a:solidFill>
              </a:rPr>
              <a:t>j</a:t>
            </a:r>
            <a:r>
              <a:rPr lang="en-US" altLang="en-US" baseline="-250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 is the destination accessibility index of zone j or the accessibility of zone j </a:t>
            </a:r>
            <a:r>
              <a:rPr lang="en-US" altLang="en-US" u="sng" dirty="0">
                <a:solidFill>
                  <a:schemeClr val="bg1"/>
                </a:solidFill>
              </a:rPr>
              <a:t>from</a:t>
            </a:r>
            <a:r>
              <a:rPr lang="en-US" altLang="en-US" dirty="0">
                <a:solidFill>
                  <a:schemeClr val="bg1"/>
                </a:solidFill>
              </a:rPr>
              <a:t> all other zones</a:t>
            </a:r>
            <a:endParaRPr lang="en-TT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10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b="1" dirty="0" smtClean="0">
                <a:solidFill>
                  <a:schemeClr val="bg1"/>
                </a:solidFill>
              </a:rPr>
              <a:t>Zones and Centroids</a:t>
            </a:r>
            <a:endParaRPr lang="en-TT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TT" dirty="0" smtClean="0">
                <a:solidFill>
                  <a:schemeClr val="bg1"/>
                </a:solidFill>
              </a:rPr>
              <a:t>A zoning system is used to aggregate the individual land use activities into manageable chunks for modelling purposes. </a:t>
            </a:r>
          </a:p>
          <a:p>
            <a:r>
              <a:rPr lang="en-TT" dirty="0" smtClean="0">
                <a:solidFill>
                  <a:schemeClr val="bg1"/>
                </a:solidFill>
              </a:rPr>
              <a:t>Zones should be as homogeneous as possible in their land use and/or population composition</a:t>
            </a:r>
          </a:p>
          <a:p>
            <a:r>
              <a:rPr lang="en-TT" dirty="0" smtClean="0">
                <a:solidFill>
                  <a:schemeClr val="bg1"/>
                </a:solidFill>
              </a:rPr>
              <a:t>The zoning system must be compatible with other administrative divisions, particularly with census zones</a:t>
            </a:r>
          </a:p>
          <a:p>
            <a:r>
              <a:rPr lang="en-TT" dirty="0" smtClean="0">
                <a:solidFill>
                  <a:schemeClr val="bg1"/>
                </a:solidFill>
              </a:rPr>
              <a:t>The greater the number of zones, the smaller they can be to cover the same study area. </a:t>
            </a:r>
          </a:p>
          <a:p>
            <a:endParaRPr lang="en-TT" dirty="0" smtClean="0">
              <a:solidFill>
                <a:schemeClr val="bg1"/>
              </a:solidFill>
            </a:endParaRPr>
          </a:p>
          <a:p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413483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670</Words>
  <Application>Microsoft Office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Relationship between Land Use and Transportation</vt:lpstr>
      <vt:lpstr>Need for Land Use Planning</vt:lpstr>
      <vt:lpstr>Sustainable Transportation</vt:lpstr>
      <vt:lpstr>State Role in Land Use Activities</vt:lpstr>
      <vt:lpstr>Mobility</vt:lpstr>
      <vt:lpstr>Accessibility</vt:lpstr>
      <vt:lpstr>Degree of Connectivity</vt:lpstr>
      <vt:lpstr>Accessibility Models</vt:lpstr>
      <vt:lpstr>Zones and Centroids</vt:lpstr>
      <vt:lpstr>Zones and Centroids</vt:lpstr>
      <vt:lpstr>Other Definitions</vt:lpstr>
      <vt:lpstr>Other Definitions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 between Land Use and Transportation</dc:title>
  <dc:creator>RaeStudio</dc:creator>
  <cp:lastModifiedBy>RaeStudio</cp:lastModifiedBy>
  <cp:revision>17</cp:revision>
  <dcterms:created xsi:type="dcterms:W3CDTF">2014-11-23T20:08:52Z</dcterms:created>
  <dcterms:modified xsi:type="dcterms:W3CDTF">2014-12-02T14:39:17Z</dcterms:modified>
</cp:coreProperties>
</file>